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Montserrat Light Bold" panose="020B0604020202020204" charset="0"/>
      <p:regular r:id="rId15"/>
    </p:embeddedFont>
    <p:embeddedFont>
      <p:font typeface="Open Sauce Bold" panose="020B0604020202020204" charset="0"/>
      <p:regular r:id="rId16"/>
    </p:embeddedFont>
    <p:embeddedFont>
      <p:font typeface="Open Sauce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 Classic" panose="020B0604020202020204" charset="0"/>
      <p:regular r:id="rId22"/>
    </p:embeddedFont>
    <p:embeddedFont>
      <p:font typeface="Montserrat Light" panose="020B0604020202020204" charset="0"/>
      <p:regular r:id="rId23"/>
    </p:embeddedFont>
    <p:embeddedFont>
      <p:font typeface="Montserrat Classic Bold" panose="020B0604020202020204" charset="0"/>
      <p:regular r:id="rId24"/>
    </p:embeddedFont>
    <p:embeddedFont>
      <p:font typeface="Archivo Black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7522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68756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68256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9474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72201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80156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5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35.png"/><Relationship Id="rId14" Type="http://schemas.openxmlformats.org/officeDocument/2006/relationships/image" Target="../media/image5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11" Type="http://schemas.openxmlformats.org/officeDocument/2006/relationships/image" Target="../media/image61.svg"/><Relationship Id="rId5" Type="http://schemas.openxmlformats.org/officeDocument/2006/relationships/image" Target="../media/image40.jpeg"/><Relationship Id="rId10" Type="http://schemas.openxmlformats.org/officeDocument/2006/relationships/image" Target="../media/image45.pn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4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4.svg"/><Relationship Id="rId4" Type="http://schemas.openxmlformats.org/officeDocument/2006/relationships/image" Target="../media/image11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b="-18555"/>
            </a:stretch>
          </a:blipFill>
        </p:spPr>
      </p:sp>
      <p:sp>
        <p:nvSpPr>
          <p:cNvPr id="3" name="Freeform 3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5"/>
              <a:stretch>
                <a:fillRect l="-114498" t="-230" r="-2201" b="-2063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4191521" y="3349077"/>
            <a:ext cx="9904959" cy="3588846"/>
            <a:chOff x="0" y="0"/>
            <a:chExt cx="2608713" cy="9452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736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02665" y="358342"/>
            <a:ext cx="970924" cy="967616"/>
          </a:xfrm>
          <a:custGeom>
            <a:avLst/>
            <a:gdLst/>
            <a:ahLst/>
            <a:cxnLst/>
            <a:rect l="l" t="t" r="r" b="b"/>
            <a:pathLst>
              <a:path w="970924" h="967616">
                <a:moveTo>
                  <a:pt x="0" y="0"/>
                </a:moveTo>
                <a:lnTo>
                  <a:pt x="970924" y="0"/>
                </a:lnTo>
                <a:lnTo>
                  <a:pt x="970924" y="967616"/>
                </a:lnTo>
                <a:lnTo>
                  <a:pt x="0" y="9676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471449" y="3585486"/>
            <a:ext cx="7345101" cy="8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4986" spc="69">
                <a:solidFill>
                  <a:srgbClr val="040506"/>
                </a:solidFill>
                <a:latin typeface="Archivo Black"/>
              </a:rPr>
              <a:t>USA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41321" y="4655004"/>
            <a:ext cx="9405358" cy="1099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72"/>
              </a:lnSpc>
            </a:pPr>
            <a:r>
              <a:rPr lang="en-US" sz="6502" spc="91">
                <a:solidFill>
                  <a:srgbClr val="040506"/>
                </a:solidFill>
                <a:latin typeface="Archivo Black"/>
              </a:rPr>
              <a:t>INCOME ANALYSIS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41321" y="6042289"/>
            <a:ext cx="9497482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WWW.INCOMEPULSEUNIT.COM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44089" y="3995967"/>
            <a:ext cx="4350864" cy="5213691"/>
            <a:chOff x="0" y="0"/>
            <a:chExt cx="954569" cy="11438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54569" cy="1143871"/>
            </a:xfrm>
            <a:custGeom>
              <a:avLst/>
              <a:gdLst/>
              <a:ahLst/>
              <a:cxnLst/>
              <a:rect l="l" t="t" r="r" b="b"/>
              <a:pathLst>
                <a:path w="954569" h="1143871">
                  <a:moveTo>
                    <a:pt x="24912" y="0"/>
                  </a:moveTo>
                  <a:lnTo>
                    <a:pt x="929657" y="0"/>
                  </a:lnTo>
                  <a:cubicBezTo>
                    <a:pt x="936264" y="0"/>
                    <a:pt x="942601" y="2625"/>
                    <a:pt x="947272" y="7296"/>
                  </a:cubicBezTo>
                  <a:cubicBezTo>
                    <a:pt x="951944" y="11968"/>
                    <a:pt x="954569" y="18305"/>
                    <a:pt x="954569" y="24912"/>
                  </a:cubicBezTo>
                  <a:lnTo>
                    <a:pt x="954569" y="1118960"/>
                  </a:lnTo>
                  <a:cubicBezTo>
                    <a:pt x="954569" y="1125567"/>
                    <a:pt x="951944" y="1131903"/>
                    <a:pt x="947272" y="1136575"/>
                  </a:cubicBezTo>
                  <a:cubicBezTo>
                    <a:pt x="942601" y="1141247"/>
                    <a:pt x="936264" y="1143871"/>
                    <a:pt x="929657" y="1143871"/>
                  </a:cubicBezTo>
                  <a:lnTo>
                    <a:pt x="24912" y="1143871"/>
                  </a:lnTo>
                  <a:cubicBezTo>
                    <a:pt x="18305" y="1143871"/>
                    <a:pt x="11968" y="1141247"/>
                    <a:pt x="7296" y="1136575"/>
                  </a:cubicBezTo>
                  <a:cubicBezTo>
                    <a:pt x="2625" y="1131903"/>
                    <a:pt x="0" y="1125567"/>
                    <a:pt x="0" y="1118960"/>
                  </a:cubicBezTo>
                  <a:lnTo>
                    <a:pt x="0" y="24912"/>
                  </a:lnTo>
                  <a:cubicBezTo>
                    <a:pt x="0" y="18305"/>
                    <a:pt x="2625" y="11968"/>
                    <a:pt x="7296" y="7296"/>
                  </a:cubicBezTo>
                  <a:cubicBezTo>
                    <a:pt x="11968" y="2625"/>
                    <a:pt x="18305" y="0"/>
                    <a:pt x="249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954569" cy="1162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63813" y="1725604"/>
            <a:ext cx="9308329" cy="85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2"/>
              </a:lnSpc>
              <a:spcBef>
                <a:spcPct val="0"/>
              </a:spcBef>
            </a:pPr>
            <a:r>
              <a:rPr lang="en-US" sz="5045" spc="40">
                <a:solidFill>
                  <a:srgbClr val="FFFFFF"/>
                </a:solidFill>
                <a:latin typeface="Archivo Black"/>
              </a:rPr>
              <a:t>NATIVE CONTINENT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67043" y="4222868"/>
            <a:ext cx="1001924" cy="60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3"/>
              </a:lnSpc>
              <a:spcBef>
                <a:spcPct val="0"/>
              </a:spcBef>
            </a:pPr>
            <a:r>
              <a:rPr lang="en-US" sz="3841">
                <a:solidFill>
                  <a:srgbClr val="000000"/>
                </a:solidFill>
                <a:latin typeface="Open Sauce"/>
              </a:rPr>
              <a:t>Asia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19358" y="5516900"/>
            <a:ext cx="4457700" cy="260032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728443" y="5516900"/>
            <a:ext cx="4457700" cy="2600325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4724620" y="3995967"/>
            <a:ext cx="4350864" cy="5213691"/>
            <a:chOff x="0" y="0"/>
            <a:chExt cx="954569" cy="114387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54569" cy="1143871"/>
            </a:xfrm>
            <a:custGeom>
              <a:avLst/>
              <a:gdLst/>
              <a:ahLst/>
              <a:cxnLst/>
              <a:rect l="l" t="t" r="r" b="b"/>
              <a:pathLst>
                <a:path w="954569" h="1143871">
                  <a:moveTo>
                    <a:pt x="24912" y="0"/>
                  </a:moveTo>
                  <a:lnTo>
                    <a:pt x="929657" y="0"/>
                  </a:lnTo>
                  <a:cubicBezTo>
                    <a:pt x="936264" y="0"/>
                    <a:pt x="942601" y="2625"/>
                    <a:pt x="947272" y="7296"/>
                  </a:cubicBezTo>
                  <a:cubicBezTo>
                    <a:pt x="951944" y="11968"/>
                    <a:pt x="954569" y="18305"/>
                    <a:pt x="954569" y="24912"/>
                  </a:cubicBezTo>
                  <a:lnTo>
                    <a:pt x="954569" y="1118960"/>
                  </a:lnTo>
                  <a:cubicBezTo>
                    <a:pt x="954569" y="1125567"/>
                    <a:pt x="951944" y="1131903"/>
                    <a:pt x="947272" y="1136575"/>
                  </a:cubicBezTo>
                  <a:cubicBezTo>
                    <a:pt x="942601" y="1141247"/>
                    <a:pt x="936264" y="1143871"/>
                    <a:pt x="929657" y="1143871"/>
                  </a:cubicBezTo>
                  <a:lnTo>
                    <a:pt x="24912" y="1143871"/>
                  </a:lnTo>
                  <a:cubicBezTo>
                    <a:pt x="18305" y="1143871"/>
                    <a:pt x="11968" y="1141247"/>
                    <a:pt x="7296" y="1136575"/>
                  </a:cubicBezTo>
                  <a:cubicBezTo>
                    <a:pt x="2625" y="1131903"/>
                    <a:pt x="0" y="1125567"/>
                    <a:pt x="0" y="1118960"/>
                  </a:cubicBezTo>
                  <a:lnTo>
                    <a:pt x="0" y="24912"/>
                  </a:lnTo>
                  <a:cubicBezTo>
                    <a:pt x="0" y="18305"/>
                    <a:pt x="2625" y="11968"/>
                    <a:pt x="7296" y="7296"/>
                  </a:cubicBezTo>
                  <a:cubicBezTo>
                    <a:pt x="11968" y="2625"/>
                    <a:pt x="18305" y="0"/>
                    <a:pt x="249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954569" cy="1162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912146" y="4222868"/>
            <a:ext cx="197461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93"/>
              </a:lnSpc>
              <a:spcBef>
                <a:spcPct val="0"/>
              </a:spcBef>
            </a:pPr>
            <a:r>
              <a:rPr lang="en-US" sz="3841" dirty="0" smtClean="0">
                <a:solidFill>
                  <a:srgbClr val="000000"/>
                </a:solidFill>
                <a:latin typeface="Open Sauce"/>
              </a:rPr>
              <a:t>Europe</a:t>
            </a:r>
            <a:endParaRPr lang="en-US" sz="3841" dirty="0">
              <a:solidFill>
                <a:srgbClr val="000000"/>
              </a:solidFill>
              <a:latin typeface="Open Sauce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587102" y="5516901"/>
            <a:ext cx="4457700" cy="260032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755771" y="5516900"/>
            <a:ext cx="4457700" cy="2600325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9208834" y="3995967"/>
            <a:ext cx="4350864" cy="5213691"/>
            <a:chOff x="0" y="0"/>
            <a:chExt cx="954569" cy="114387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4569" cy="1143871"/>
            </a:xfrm>
            <a:custGeom>
              <a:avLst/>
              <a:gdLst/>
              <a:ahLst/>
              <a:cxnLst/>
              <a:rect l="l" t="t" r="r" b="b"/>
              <a:pathLst>
                <a:path w="954569" h="1143871">
                  <a:moveTo>
                    <a:pt x="24912" y="0"/>
                  </a:moveTo>
                  <a:lnTo>
                    <a:pt x="929657" y="0"/>
                  </a:lnTo>
                  <a:cubicBezTo>
                    <a:pt x="936264" y="0"/>
                    <a:pt x="942601" y="2625"/>
                    <a:pt x="947272" y="7296"/>
                  </a:cubicBezTo>
                  <a:cubicBezTo>
                    <a:pt x="951944" y="11968"/>
                    <a:pt x="954569" y="18305"/>
                    <a:pt x="954569" y="24912"/>
                  </a:cubicBezTo>
                  <a:lnTo>
                    <a:pt x="954569" y="1118960"/>
                  </a:lnTo>
                  <a:cubicBezTo>
                    <a:pt x="954569" y="1125567"/>
                    <a:pt x="951944" y="1131903"/>
                    <a:pt x="947272" y="1136575"/>
                  </a:cubicBezTo>
                  <a:cubicBezTo>
                    <a:pt x="942601" y="1141247"/>
                    <a:pt x="936264" y="1143871"/>
                    <a:pt x="929657" y="1143871"/>
                  </a:cubicBezTo>
                  <a:lnTo>
                    <a:pt x="24912" y="1143871"/>
                  </a:lnTo>
                  <a:cubicBezTo>
                    <a:pt x="18305" y="1143871"/>
                    <a:pt x="11968" y="1141247"/>
                    <a:pt x="7296" y="1136575"/>
                  </a:cubicBezTo>
                  <a:cubicBezTo>
                    <a:pt x="2625" y="1131903"/>
                    <a:pt x="0" y="1125567"/>
                    <a:pt x="0" y="1118960"/>
                  </a:cubicBezTo>
                  <a:lnTo>
                    <a:pt x="0" y="24912"/>
                  </a:lnTo>
                  <a:cubicBezTo>
                    <a:pt x="0" y="18305"/>
                    <a:pt x="2625" y="11968"/>
                    <a:pt x="7296" y="7296"/>
                  </a:cubicBezTo>
                  <a:cubicBezTo>
                    <a:pt x="11968" y="2625"/>
                    <a:pt x="18305" y="0"/>
                    <a:pt x="249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954569" cy="1162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640698" y="4222868"/>
            <a:ext cx="3384103" cy="60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3"/>
              </a:lnSpc>
              <a:spcBef>
                <a:spcPct val="0"/>
              </a:spcBef>
            </a:pPr>
            <a:r>
              <a:rPr lang="en-US" sz="3841">
                <a:solidFill>
                  <a:srgbClr val="000000"/>
                </a:solidFill>
                <a:latin typeface="Open Sauce"/>
              </a:rPr>
              <a:t>North America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032587" y="5516900"/>
            <a:ext cx="4457700" cy="2600325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184737" y="5516900"/>
            <a:ext cx="4457700" cy="2600325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13693048" y="3995967"/>
            <a:ext cx="4350864" cy="5213691"/>
            <a:chOff x="0" y="0"/>
            <a:chExt cx="954569" cy="114387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54569" cy="1143871"/>
            </a:xfrm>
            <a:custGeom>
              <a:avLst/>
              <a:gdLst/>
              <a:ahLst/>
              <a:cxnLst/>
              <a:rect l="l" t="t" r="r" b="b"/>
              <a:pathLst>
                <a:path w="954569" h="1143871">
                  <a:moveTo>
                    <a:pt x="24912" y="0"/>
                  </a:moveTo>
                  <a:lnTo>
                    <a:pt x="929657" y="0"/>
                  </a:lnTo>
                  <a:cubicBezTo>
                    <a:pt x="936264" y="0"/>
                    <a:pt x="942601" y="2625"/>
                    <a:pt x="947272" y="7296"/>
                  </a:cubicBezTo>
                  <a:cubicBezTo>
                    <a:pt x="951944" y="11968"/>
                    <a:pt x="954569" y="18305"/>
                    <a:pt x="954569" y="24912"/>
                  </a:cubicBezTo>
                  <a:lnTo>
                    <a:pt x="954569" y="1118960"/>
                  </a:lnTo>
                  <a:cubicBezTo>
                    <a:pt x="954569" y="1125567"/>
                    <a:pt x="951944" y="1131903"/>
                    <a:pt x="947272" y="1136575"/>
                  </a:cubicBezTo>
                  <a:cubicBezTo>
                    <a:pt x="942601" y="1141247"/>
                    <a:pt x="936264" y="1143871"/>
                    <a:pt x="929657" y="1143871"/>
                  </a:cubicBezTo>
                  <a:lnTo>
                    <a:pt x="24912" y="1143871"/>
                  </a:lnTo>
                  <a:cubicBezTo>
                    <a:pt x="18305" y="1143871"/>
                    <a:pt x="11968" y="1141247"/>
                    <a:pt x="7296" y="1136575"/>
                  </a:cubicBezTo>
                  <a:cubicBezTo>
                    <a:pt x="2625" y="1131903"/>
                    <a:pt x="0" y="1125567"/>
                    <a:pt x="0" y="1118960"/>
                  </a:cubicBezTo>
                  <a:lnTo>
                    <a:pt x="0" y="24912"/>
                  </a:lnTo>
                  <a:cubicBezTo>
                    <a:pt x="0" y="18305"/>
                    <a:pt x="2625" y="11968"/>
                    <a:pt x="7296" y="7296"/>
                  </a:cubicBezTo>
                  <a:cubicBezTo>
                    <a:pt x="11968" y="2625"/>
                    <a:pt x="18305" y="0"/>
                    <a:pt x="249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954569" cy="1162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3868401" y="4222868"/>
            <a:ext cx="4038600" cy="594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93"/>
              </a:lnSpc>
              <a:spcBef>
                <a:spcPct val="0"/>
              </a:spcBef>
            </a:pPr>
            <a:r>
              <a:rPr lang="en-US" sz="3841" dirty="0" smtClean="0">
                <a:solidFill>
                  <a:srgbClr val="000000"/>
                </a:solidFill>
                <a:latin typeface="Open Sauce"/>
              </a:rPr>
              <a:t>South America</a:t>
            </a:r>
            <a:endParaRPr lang="en-US" sz="3841" dirty="0">
              <a:solidFill>
                <a:srgbClr val="000000"/>
              </a:solidFill>
              <a:latin typeface="Open Sauce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4568317" y="5516902"/>
            <a:ext cx="4457700" cy="2600325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2716735" y="5516900"/>
            <a:ext cx="4457700" cy="2600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50581" y="2527345"/>
            <a:ext cx="6422296" cy="6422996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380365" y="4198388"/>
            <a:ext cx="1309387" cy="2127228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>
            <a:off x="11652045" y="6112753"/>
            <a:ext cx="1806533" cy="1522249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>
            <a:off x="13458578" y="6112753"/>
            <a:ext cx="1806533" cy="1522249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>
            <a:off x="14230206" y="4198388"/>
            <a:ext cx="1306586" cy="2127228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>
            <a:off x="12343849" y="3565401"/>
            <a:ext cx="2229458" cy="1093023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>
            <a:off x="12516800" y="4757153"/>
            <a:ext cx="1883556" cy="1883556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>
            <a:off x="12757671" y="1870201"/>
            <a:ext cx="1404615" cy="1404615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>
            <a:off x="15854685" y="4065349"/>
            <a:ext cx="1404615" cy="1405315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>
            <a:off x="14700045" y="7641304"/>
            <a:ext cx="1404615" cy="1404615"/>
            <a:chOff x="0" y="0"/>
            <a:chExt cx="1444320" cy="144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>
            <a:off x="10895821" y="7641304"/>
            <a:ext cx="1404615" cy="1404615"/>
            <a:chOff x="0" y="0"/>
            <a:chExt cx="1444320" cy="14443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5" name="Group 25"/>
          <p:cNvGrpSpPr/>
          <p:nvPr/>
        </p:nvGrpSpPr>
        <p:grpSpPr>
          <a:xfrm>
            <a:off x="9663458" y="4065349"/>
            <a:ext cx="1405315" cy="1405315"/>
            <a:chOff x="0" y="0"/>
            <a:chExt cx="1445040" cy="1445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7" name="TextBox 27"/>
          <p:cNvSpPr txBox="1"/>
          <p:nvPr/>
        </p:nvSpPr>
        <p:spPr>
          <a:xfrm>
            <a:off x="1028700" y="933450"/>
            <a:ext cx="6015768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CONCLUSIONS</a:t>
            </a:r>
          </a:p>
        </p:txBody>
      </p:sp>
      <p:sp>
        <p:nvSpPr>
          <p:cNvPr id="28" name="Freeform 28"/>
          <p:cNvSpPr/>
          <p:nvPr/>
        </p:nvSpPr>
        <p:spPr>
          <a:xfrm>
            <a:off x="13052901" y="5063575"/>
            <a:ext cx="795288" cy="629119"/>
          </a:xfrm>
          <a:custGeom>
            <a:avLst/>
            <a:gdLst/>
            <a:ahLst/>
            <a:cxnLst/>
            <a:rect l="l" t="t" r="r" b="b"/>
            <a:pathLst>
              <a:path w="795288" h="629119">
                <a:moveTo>
                  <a:pt x="0" y="0"/>
                </a:moveTo>
                <a:lnTo>
                  <a:pt x="795289" y="0"/>
                </a:lnTo>
                <a:lnTo>
                  <a:pt x="795289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682434" y="5763641"/>
            <a:ext cx="1552289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847" spc="-36">
                <a:solidFill>
                  <a:srgbClr val="F2F4F5"/>
                </a:solidFill>
                <a:latin typeface="Montserrat Light"/>
              </a:rPr>
              <a:t>INCOME PULSE UNIT</a:t>
            </a:r>
          </a:p>
        </p:txBody>
      </p:sp>
      <p:sp>
        <p:nvSpPr>
          <p:cNvPr id="30" name="Freeform 30"/>
          <p:cNvSpPr/>
          <p:nvPr/>
        </p:nvSpPr>
        <p:spPr>
          <a:xfrm>
            <a:off x="15005575" y="7950361"/>
            <a:ext cx="849110" cy="82749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6151977" y="4284472"/>
            <a:ext cx="810032" cy="779103"/>
          </a:xfrm>
          <a:custGeom>
            <a:avLst/>
            <a:gdLst/>
            <a:ahLst/>
            <a:cxnLst/>
            <a:rect l="l" t="t" r="r" b="b"/>
            <a:pathLst>
              <a:path w="810032" h="779103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1148345" y="7909365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3060934" y="2188900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9876801" y="4221746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8" y="0"/>
                </a:lnTo>
                <a:lnTo>
                  <a:pt x="978628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028700" y="2618272"/>
            <a:ext cx="7896225" cy="6332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0028" lvl="1" indent="-420014">
              <a:lnSpc>
                <a:spcPts val="6380"/>
              </a:lnSpc>
              <a:buFont typeface="Arial"/>
              <a:buChar char="•"/>
            </a:pPr>
            <a:r>
              <a:rPr lang="en-US" sz="3890">
                <a:solidFill>
                  <a:srgbClr val="000000"/>
                </a:solidFill>
                <a:latin typeface="Open Sauce"/>
              </a:rPr>
              <a:t>Women earn less than men in </a:t>
            </a:r>
            <a:r>
              <a:rPr lang="en-US" sz="3890">
                <a:solidFill>
                  <a:srgbClr val="000000"/>
                </a:solidFill>
                <a:latin typeface="Open Sauce Bold"/>
              </a:rPr>
              <a:t>all fields.</a:t>
            </a:r>
          </a:p>
          <a:p>
            <a:pPr marL="840028" lvl="1" indent="-420014">
              <a:lnSpc>
                <a:spcPts val="6380"/>
              </a:lnSpc>
              <a:buFont typeface="Arial"/>
              <a:buChar char="•"/>
            </a:pPr>
            <a:r>
              <a:rPr lang="en-US" sz="3890">
                <a:solidFill>
                  <a:srgbClr val="000000"/>
                </a:solidFill>
                <a:latin typeface="Open Sauce"/>
              </a:rPr>
              <a:t>Higher education level, smaller disparities.</a:t>
            </a:r>
          </a:p>
          <a:p>
            <a:pPr marL="840028" lvl="1" indent="-420014">
              <a:lnSpc>
                <a:spcPts val="6380"/>
              </a:lnSpc>
              <a:buFont typeface="Arial"/>
              <a:buChar char="•"/>
            </a:pPr>
            <a:r>
              <a:rPr lang="en-US" sz="3890">
                <a:solidFill>
                  <a:srgbClr val="000000"/>
                </a:solidFill>
                <a:latin typeface="Open Sauce"/>
              </a:rPr>
              <a:t>Women are dependent on marriage.</a:t>
            </a:r>
          </a:p>
          <a:p>
            <a:pPr marL="795115" lvl="1" indent="-397557">
              <a:lnSpc>
                <a:spcPts val="6039"/>
              </a:lnSpc>
              <a:buFont typeface="Arial"/>
              <a:buChar char="•"/>
            </a:pPr>
            <a:r>
              <a:rPr lang="en-US" sz="3682">
                <a:solidFill>
                  <a:srgbClr val="000000"/>
                </a:solidFill>
                <a:latin typeface="Open Sauce"/>
              </a:rPr>
              <a:t>South Americans earn less, specially women.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9420" y="826312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59420" y="5607622"/>
            <a:ext cx="2799147" cy="27991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r="-3001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659420" y="479909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659420" y="2143592"/>
            <a:ext cx="2799147" cy="279914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r="-2499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2179183" y="6826068"/>
            <a:ext cx="6851587" cy="107718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240447" y="3594570"/>
            <a:ext cx="6790323" cy="3819509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83513" b="-83513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521025" y="4115196"/>
            <a:ext cx="6229167" cy="289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FFFFFF"/>
                </a:solidFill>
                <a:latin typeface="Archivo Black"/>
              </a:rPr>
              <a:t>THANK YOU FOR YOUR ATTENTION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924060" y="984692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924060" y="7191421"/>
            <a:ext cx="2799147" cy="279914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155" r="-25155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2924060" y="638289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924060" y="3727391"/>
            <a:ext cx="2799147" cy="279914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r="-24991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2924060" y="2915843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2924060" y="260338"/>
            <a:ext cx="2799147" cy="2799147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4991" r="-24991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6189931" y="792917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6189931" y="5273669"/>
            <a:ext cx="2799147" cy="279914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t="-24985" b="-24985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6189931" y="446514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6189931" y="1809639"/>
            <a:ext cx="2799147" cy="2799147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25015" r="-25015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16189931" y="998090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6189931" y="-1657415"/>
            <a:ext cx="2799147" cy="2799147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r="-30016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16189931" y="8703201"/>
            <a:ext cx="2799147" cy="2799147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t="-25078" b="-25078"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5012690" y="1416924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7" y="0"/>
                </a:lnTo>
                <a:lnTo>
                  <a:pt x="1245837" y="985530"/>
                </a:lnTo>
                <a:lnTo>
                  <a:pt x="0" y="9855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4419761" y="2439593"/>
            <a:ext cx="243169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spc="-61">
                <a:solidFill>
                  <a:srgbClr val="040506"/>
                </a:solidFill>
                <a:latin typeface="Montserrat Classic Bold"/>
              </a:rPr>
              <a:t>INCOME PULSE UNIT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0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0524" b="-10197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26102" y="1311009"/>
            <a:ext cx="15253696" cy="155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71"/>
              </a:lnSpc>
            </a:pPr>
            <a:r>
              <a:rPr lang="en-US" sz="9181" spc="73">
                <a:solidFill>
                  <a:srgbClr val="FFFFFF"/>
                </a:solidFill>
                <a:latin typeface="Archivo Black"/>
              </a:rPr>
              <a:t>TABLE OF 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47843" y="4818523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u="none" strike="noStrike" spc="331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96292" y="5953569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About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11423" y="4914324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59872" y="5953569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Our Mission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26443" y="4818523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94104" y="472579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96292" y="8735832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Quiz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56793" y="745618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02756" y="753493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25206" y="8735832"/>
            <a:ext cx="3395421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Detailed </a:t>
            </a:r>
          </a:p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74893" y="8735832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Conclusions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26443" y="753493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51213" y="5953569"/>
            <a:ext cx="274342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Project Methodology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42554" y="5953569"/>
            <a:ext cx="274342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Exploring the data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94104" y="745618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742554" y="8689413"/>
            <a:ext cx="274342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Questions</a:t>
            </a:r>
          </a:p>
          <a:p>
            <a:pPr algn="ctr">
              <a:lnSpc>
                <a:spcPts val="3483"/>
              </a:lnSpc>
            </a:pPr>
            <a:endParaRPr lang="en-US" sz="2524" spc="247">
              <a:solidFill>
                <a:srgbClr val="231F20"/>
              </a:solidFill>
              <a:latin typeface="Montserrat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5"/>
              <a:stretch>
                <a:fillRect l="-34427" r="-3442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673649" y="4270779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008549" y="4728682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9" y="0"/>
                </a:lnTo>
                <a:lnTo>
                  <a:pt x="1236499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673649" y="6625687"/>
            <a:ext cx="1828744" cy="182874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105195" y="7025093"/>
            <a:ext cx="1043208" cy="1029931"/>
          </a:xfrm>
          <a:custGeom>
            <a:avLst/>
            <a:gdLst/>
            <a:ahLst/>
            <a:cxnLst/>
            <a:rect l="l" t="t" r="r" b="b"/>
            <a:pathLst>
              <a:path w="1043208" h="1029931">
                <a:moveTo>
                  <a:pt x="0" y="0"/>
                </a:moveTo>
                <a:lnTo>
                  <a:pt x="1043208" y="0"/>
                </a:lnTo>
                <a:lnTo>
                  <a:pt x="1043208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739877" y="4593854"/>
            <a:ext cx="8007261" cy="125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26"/>
              </a:lnSpc>
              <a:spcBef>
                <a:spcPct val="0"/>
              </a:spcBef>
            </a:pPr>
            <a:r>
              <a:rPr lang="en-US" sz="2410" spc="236">
                <a:solidFill>
                  <a:srgbClr val="231F20"/>
                </a:solidFill>
                <a:latin typeface="Montserrat Light Bold"/>
              </a:rPr>
              <a:t>Data Scientists team</a:t>
            </a:r>
            <a:r>
              <a:rPr lang="en-US" sz="2410" spc="236">
                <a:solidFill>
                  <a:srgbClr val="231F20"/>
                </a:solidFill>
                <a:latin typeface="Montserrat Light"/>
              </a:rPr>
              <a:t>, specializing in statistical analysis, machine learning and data visualization.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39877" y="6677022"/>
            <a:ext cx="8007261" cy="1268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26"/>
              </a:lnSpc>
              <a:spcBef>
                <a:spcPct val="0"/>
              </a:spcBef>
            </a:pPr>
            <a:r>
              <a:rPr lang="en-US" sz="2410" spc="236">
                <a:solidFill>
                  <a:srgbClr val="231F20"/>
                </a:solidFill>
                <a:latin typeface="Montserrat Light"/>
              </a:rPr>
              <a:t>Our mission is to </a:t>
            </a:r>
            <a:r>
              <a:rPr lang="en-US" sz="2410" spc="236">
                <a:solidFill>
                  <a:srgbClr val="231F20"/>
                </a:solidFill>
                <a:latin typeface="Montserrat Light Bold"/>
              </a:rPr>
              <a:t>unravel complex patterns and trends</a:t>
            </a:r>
            <a:r>
              <a:rPr lang="en-US" sz="2410" spc="236">
                <a:solidFill>
                  <a:srgbClr val="231F20"/>
                </a:solidFill>
                <a:latin typeface="Montserrat Light"/>
              </a:rPr>
              <a:t> within the vast landscape of socioeconomic data by gender.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30038" y="1359449"/>
            <a:ext cx="7416941" cy="94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58"/>
              </a:lnSpc>
              <a:spcBef>
                <a:spcPct val="0"/>
              </a:spcBef>
            </a:pPr>
            <a:r>
              <a:rPr lang="en-US" sz="5550" u="none" strike="noStrike" spc="44">
                <a:solidFill>
                  <a:srgbClr val="FFFFFF"/>
                </a:solidFill>
                <a:latin typeface="Archivo Black"/>
              </a:rPr>
              <a:t>ABOUT US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194680" y="7692663"/>
            <a:ext cx="3189627" cy="8229600"/>
            <a:chOff x="0" y="0"/>
            <a:chExt cx="84006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33981" y="0"/>
                  </a:moveTo>
                  <a:lnTo>
                    <a:pt x="806085" y="0"/>
                  </a:lnTo>
                  <a:cubicBezTo>
                    <a:pt x="815098" y="0"/>
                    <a:pt x="823741" y="3580"/>
                    <a:pt x="830114" y="9953"/>
                  </a:cubicBezTo>
                  <a:cubicBezTo>
                    <a:pt x="836486" y="16326"/>
                    <a:pt x="840066" y="24969"/>
                    <a:pt x="840066" y="33981"/>
                  </a:cubicBezTo>
                  <a:lnTo>
                    <a:pt x="840066" y="2133486"/>
                  </a:lnTo>
                  <a:cubicBezTo>
                    <a:pt x="840066" y="2142498"/>
                    <a:pt x="836486" y="2151141"/>
                    <a:pt x="830114" y="2157514"/>
                  </a:cubicBezTo>
                  <a:cubicBezTo>
                    <a:pt x="823741" y="2163887"/>
                    <a:pt x="815098" y="2167467"/>
                    <a:pt x="806085" y="2167467"/>
                  </a:cubicBezTo>
                  <a:lnTo>
                    <a:pt x="33981" y="2167467"/>
                  </a:lnTo>
                  <a:cubicBezTo>
                    <a:pt x="24969" y="2167467"/>
                    <a:pt x="16326" y="2163887"/>
                    <a:pt x="9953" y="2157514"/>
                  </a:cubicBezTo>
                  <a:cubicBezTo>
                    <a:pt x="3580" y="2151141"/>
                    <a:pt x="0" y="2142498"/>
                    <a:pt x="0" y="2133486"/>
                  </a:cubicBezTo>
                  <a:lnTo>
                    <a:pt x="0" y="33981"/>
                  </a:lnTo>
                  <a:cubicBezTo>
                    <a:pt x="0" y="24969"/>
                    <a:pt x="3580" y="16326"/>
                    <a:pt x="9953" y="9953"/>
                  </a:cubicBezTo>
                  <a:cubicBezTo>
                    <a:pt x="16326" y="3580"/>
                    <a:pt x="24969" y="0"/>
                    <a:pt x="33981" y="0"/>
                  </a:cubicBezTo>
                  <a:close/>
                </a:path>
              </a:pathLst>
            </a:custGeom>
            <a:solidFill>
              <a:srgbClr val="040506">
                <a:alpha val="8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95923" y="6172200"/>
            <a:ext cx="3189627" cy="8229600"/>
            <a:chOff x="0" y="0"/>
            <a:chExt cx="840066" cy="21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33981" y="0"/>
                  </a:moveTo>
                  <a:lnTo>
                    <a:pt x="806085" y="0"/>
                  </a:lnTo>
                  <a:cubicBezTo>
                    <a:pt x="815098" y="0"/>
                    <a:pt x="823741" y="3580"/>
                    <a:pt x="830114" y="9953"/>
                  </a:cubicBezTo>
                  <a:cubicBezTo>
                    <a:pt x="836486" y="16326"/>
                    <a:pt x="840066" y="24969"/>
                    <a:pt x="840066" y="33981"/>
                  </a:cubicBezTo>
                  <a:lnTo>
                    <a:pt x="840066" y="2133486"/>
                  </a:lnTo>
                  <a:cubicBezTo>
                    <a:pt x="840066" y="2142498"/>
                    <a:pt x="836486" y="2151141"/>
                    <a:pt x="830114" y="2157514"/>
                  </a:cubicBezTo>
                  <a:cubicBezTo>
                    <a:pt x="823741" y="2163887"/>
                    <a:pt x="815098" y="2167467"/>
                    <a:pt x="806085" y="2167467"/>
                  </a:cubicBezTo>
                  <a:lnTo>
                    <a:pt x="33981" y="2167467"/>
                  </a:lnTo>
                  <a:cubicBezTo>
                    <a:pt x="24969" y="2167467"/>
                    <a:pt x="16326" y="2163887"/>
                    <a:pt x="9953" y="2157514"/>
                  </a:cubicBezTo>
                  <a:cubicBezTo>
                    <a:pt x="3580" y="2151141"/>
                    <a:pt x="0" y="2142498"/>
                    <a:pt x="0" y="2133486"/>
                  </a:cubicBezTo>
                  <a:lnTo>
                    <a:pt x="0" y="33981"/>
                  </a:lnTo>
                  <a:cubicBezTo>
                    <a:pt x="0" y="24969"/>
                    <a:pt x="3580" y="16326"/>
                    <a:pt x="9953" y="9953"/>
                  </a:cubicBezTo>
                  <a:cubicBezTo>
                    <a:pt x="16326" y="3580"/>
                    <a:pt x="24969" y="0"/>
                    <a:pt x="33981" y="0"/>
                  </a:cubicBezTo>
                  <a:close/>
                </a:path>
              </a:pathLst>
            </a:custGeom>
            <a:solidFill>
              <a:srgbClr val="010101">
                <a:alpha val="8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19100" y="4653344"/>
            <a:ext cx="3189627" cy="8229600"/>
            <a:chOff x="0" y="0"/>
            <a:chExt cx="840066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33981" y="0"/>
                  </a:moveTo>
                  <a:lnTo>
                    <a:pt x="806085" y="0"/>
                  </a:lnTo>
                  <a:cubicBezTo>
                    <a:pt x="815098" y="0"/>
                    <a:pt x="823741" y="3580"/>
                    <a:pt x="830114" y="9953"/>
                  </a:cubicBezTo>
                  <a:cubicBezTo>
                    <a:pt x="836486" y="16326"/>
                    <a:pt x="840066" y="24969"/>
                    <a:pt x="840066" y="33981"/>
                  </a:cubicBezTo>
                  <a:lnTo>
                    <a:pt x="840066" y="2133486"/>
                  </a:lnTo>
                  <a:cubicBezTo>
                    <a:pt x="840066" y="2142498"/>
                    <a:pt x="836486" y="2151141"/>
                    <a:pt x="830114" y="2157514"/>
                  </a:cubicBezTo>
                  <a:cubicBezTo>
                    <a:pt x="823741" y="2163887"/>
                    <a:pt x="815098" y="2167467"/>
                    <a:pt x="806085" y="2167467"/>
                  </a:cubicBezTo>
                  <a:lnTo>
                    <a:pt x="33981" y="2167467"/>
                  </a:lnTo>
                  <a:cubicBezTo>
                    <a:pt x="24969" y="2167467"/>
                    <a:pt x="16326" y="2163887"/>
                    <a:pt x="9953" y="2157514"/>
                  </a:cubicBezTo>
                  <a:cubicBezTo>
                    <a:pt x="3580" y="2151141"/>
                    <a:pt x="0" y="2142498"/>
                    <a:pt x="0" y="2133486"/>
                  </a:cubicBezTo>
                  <a:lnTo>
                    <a:pt x="0" y="33981"/>
                  </a:lnTo>
                  <a:cubicBezTo>
                    <a:pt x="0" y="24969"/>
                    <a:pt x="3580" y="16326"/>
                    <a:pt x="9953" y="9953"/>
                  </a:cubicBezTo>
                  <a:cubicBezTo>
                    <a:pt x="16326" y="3580"/>
                    <a:pt x="24969" y="0"/>
                    <a:pt x="33981" y="0"/>
                  </a:cubicBezTo>
                  <a:close/>
                </a:path>
              </a:pathLst>
            </a:custGeom>
            <a:solidFill>
              <a:srgbClr val="010101">
                <a:alpha val="8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195319" y="8495830"/>
            <a:ext cx="1105276" cy="1327297"/>
          </a:xfrm>
          <a:custGeom>
            <a:avLst/>
            <a:gdLst/>
            <a:ahLst/>
            <a:cxnLst/>
            <a:rect l="l" t="t" r="r" b="b"/>
            <a:pathLst>
              <a:path w="1105276" h="1327297">
                <a:moveTo>
                  <a:pt x="0" y="0"/>
                </a:moveTo>
                <a:lnTo>
                  <a:pt x="1105277" y="0"/>
                </a:lnTo>
                <a:lnTo>
                  <a:pt x="1105277" y="1327297"/>
                </a:lnTo>
                <a:lnTo>
                  <a:pt x="0" y="1327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352719" y="7976634"/>
            <a:ext cx="2810608" cy="38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259" spc="31">
                <a:solidFill>
                  <a:srgbClr val="F6F7F8"/>
                </a:solidFill>
                <a:latin typeface="Montserrat Classic"/>
              </a:rPr>
              <a:t>Project Initiation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76023" y="6467330"/>
            <a:ext cx="2629427" cy="73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F2F4F5"/>
                </a:solidFill>
                <a:latin typeface="Montserrat Classic"/>
              </a:rPr>
              <a:t>Review and Editing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99201" y="4997179"/>
            <a:ext cx="2629427" cy="73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F2F4F5"/>
                </a:solidFill>
                <a:latin typeface="Montserrat Classic"/>
              </a:rPr>
              <a:t>Presentation and Sharing</a:t>
            </a:r>
          </a:p>
        </p:txBody>
      </p:sp>
      <p:sp>
        <p:nvSpPr>
          <p:cNvPr id="16" name="Freeform 16"/>
          <p:cNvSpPr/>
          <p:nvPr/>
        </p:nvSpPr>
        <p:spPr>
          <a:xfrm>
            <a:off x="9914678" y="7301328"/>
            <a:ext cx="1152117" cy="1466816"/>
          </a:xfrm>
          <a:custGeom>
            <a:avLst/>
            <a:gdLst/>
            <a:ahLst/>
            <a:cxnLst/>
            <a:rect l="l" t="t" r="r" b="b"/>
            <a:pathLst>
              <a:path w="1152117" h="1466816">
                <a:moveTo>
                  <a:pt x="0" y="0"/>
                </a:moveTo>
                <a:lnTo>
                  <a:pt x="1152117" y="0"/>
                </a:lnTo>
                <a:lnTo>
                  <a:pt x="1152117" y="1466816"/>
                </a:lnTo>
                <a:lnTo>
                  <a:pt x="0" y="14668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791637" y="5930184"/>
            <a:ext cx="1244554" cy="1262924"/>
          </a:xfrm>
          <a:custGeom>
            <a:avLst/>
            <a:gdLst/>
            <a:ahLst/>
            <a:cxnLst/>
            <a:rect l="l" t="t" r="r" b="b"/>
            <a:pathLst>
              <a:path w="1244554" h="1262924">
                <a:moveTo>
                  <a:pt x="0" y="0"/>
                </a:moveTo>
                <a:lnTo>
                  <a:pt x="1244554" y="0"/>
                </a:lnTo>
                <a:lnTo>
                  <a:pt x="1244554" y="1262924"/>
                </a:lnTo>
                <a:lnTo>
                  <a:pt x="0" y="12629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1663813" y="1725604"/>
            <a:ext cx="9308329" cy="85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2"/>
              </a:lnSpc>
              <a:spcBef>
                <a:spcPct val="0"/>
              </a:spcBef>
            </a:pPr>
            <a:r>
              <a:rPr lang="en-US" sz="5045" spc="40">
                <a:solidFill>
                  <a:srgbClr val="FFFFFF"/>
                </a:solidFill>
                <a:latin typeface="Archivo Black"/>
              </a:rPr>
              <a:t>PROJECT METHODOLOGY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24237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94480" y="4191607"/>
            <a:ext cx="736150" cy="931269"/>
            <a:chOff x="0" y="-3607"/>
            <a:chExt cx="193883" cy="245272"/>
          </a:xfrm>
        </p:grpSpPr>
        <p:sp>
          <p:nvSpPr>
            <p:cNvPr id="7" name="Freeform 7"/>
            <p:cNvSpPr/>
            <p:nvPr/>
          </p:nvSpPr>
          <p:spPr>
            <a:xfrm>
              <a:off x="0" y="-3607"/>
              <a:ext cx="193883" cy="167603"/>
            </a:xfrm>
            <a:custGeom>
              <a:avLst/>
              <a:gdLst/>
              <a:ahLst/>
              <a:cxnLst/>
              <a:rect l="l" t="t" r="r" b="b"/>
              <a:pathLst>
                <a:path w="193883" h="16760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7387"/>
              <a:ext cx="193883" cy="234278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73606" y="3743682"/>
            <a:ext cx="3314591" cy="3314591"/>
            <a:chOff x="0" y="0"/>
            <a:chExt cx="4872604" cy="48726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981212" y="3767100"/>
            <a:ext cx="3314591" cy="3326378"/>
            <a:chOff x="0" y="0"/>
            <a:chExt cx="4872604" cy="48899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548713" y="6337440"/>
            <a:ext cx="3314591" cy="3315573"/>
            <a:chOff x="0" y="0"/>
            <a:chExt cx="4872604" cy="48740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878301" y="4617656"/>
            <a:ext cx="1520413" cy="152041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469664" y="7244657"/>
            <a:ext cx="1522475" cy="152247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447581" y="4617656"/>
            <a:ext cx="1566642" cy="156664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794480" y="5794452"/>
            <a:ext cx="736150" cy="915978"/>
            <a:chOff x="0" y="-3198"/>
            <a:chExt cx="193883" cy="24124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198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794480" y="7382708"/>
            <a:ext cx="736150" cy="919630"/>
            <a:chOff x="0" y="0"/>
            <a:chExt cx="193883" cy="24220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962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AutoShape 36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Freeform 37"/>
          <p:cNvSpPr/>
          <p:nvPr/>
        </p:nvSpPr>
        <p:spPr>
          <a:xfrm>
            <a:off x="11114445" y="4906117"/>
            <a:ext cx="1048125" cy="1012751"/>
          </a:xfrm>
          <a:custGeom>
            <a:avLst/>
            <a:gdLst/>
            <a:ahLst/>
            <a:cxnLst/>
            <a:rect l="l" t="t" r="r" b="b"/>
            <a:pathLst>
              <a:path w="1048125" h="1012751">
                <a:moveTo>
                  <a:pt x="0" y="0"/>
                </a:moveTo>
                <a:lnTo>
                  <a:pt x="1048125" y="0"/>
                </a:lnTo>
                <a:lnTo>
                  <a:pt x="1048125" y="1012751"/>
                </a:lnTo>
                <a:lnTo>
                  <a:pt x="0" y="1012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3676724" y="7491351"/>
            <a:ext cx="1108355" cy="1108355"/>
          </a:xfrm>
          <a:custGeom>
            <a:avLst/>
            <a:gdLst/>
            <a:ahLst/>
            <a:cxnLst/>
            <a:rect l="l" t="t" r="r" b="b"/>
            <a:pathLst>
              <a:path w="1108355" h="1108355">
                <a:moveTo>
                  <a:pt x="0" y="0"/>
                </a:moveTo>
                <a:lnTo>
                  <a:pt x="1108355" y="0"/>
                </a:lnTo>
                <a:lnTo>
                  <a:pt x="1108355" y="1108355"/>
                </a:lnTo>
                <a:lnTo>
                  <a:pt x="0" y="1108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3698883" y="4852891"/>
            <a:ext cx="1064038" cy="1065976"/>
          </a:xfrm>
          <a:custGeom>
            <a:avLst/>
            <a:gdLst/>
            <a:ahLst/>
            <a:cxnLst/>
            <a:rect l="l" t="t" r="r" b="b"/>
            <a:pathLst>
              <a:path w="1064038" h="1065976">
                <a:moveTo>
                  <a:pt x="0" y="0"/>
                </a:moveTo>
                <a:lnTo>
                  <a:pt x="1064038" y="0"/>
                </a:lnTo>
                <a:lnTo>
                  <a:pt x="1064038" y="1065977"/>
                </a:lnTo>
                <a:lnTo>
                  <a:pt x="0" y="10659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2689046" y="4176727"/>
            <a:ext cx="6346855" cy="325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endParaRPr/>
          </a:p>
        </p:txBody>
      </p:sp>
      <p:sp>
        <p:nvSpPr>
          <p:cNvPr id="41" name="TextBox 41"/>
          <p:cNvSpPr txBox="1"/>
          <p:nvPr/>
        </p:nvSpPr>
        <p:spPr>
          <a:xfrm>
            <a:off x="1663813" y="1725604"/>
            <a:ext cx="9308329" cy="85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2"/>
              </a:lnSpc>
              <a:spcBef>
                <a:spcPct val="0"/>
              </a:spcBef>
            </a:pPr>
            <a:r>
              <a:rPr lang="en-US" sz="5045" spc="40">
                <a:solidFill>
                  <a:srgbClr val="FFFFFF"/>
                </a:solidFill>
                <a:latin typeface="Archivo Black"/>
              </a:rPr>
              <a:t>DATA EXPLORATION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689046" y="5951498"/>
            <a:ext cx="6346855" cy="368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"/>
              </a:rPr>
              <a:t>Data for the year 1994.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689046" y="7344608"/>
            <a:ext cx="6346855" cy="1144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Important features</a:t>
            </a:r>
            <a:r>
              <a:rPr lang="en-US" sz="2210" spc="216">
                <a:solidFill>
                  <a:srgbClr val="231F20"/>
                </a:solidFill>
                <a:latin typeface="Montserrat Light"/>
              </a:rPr>
              <a:t>: gender, age, native country, education, occupation, marital status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689046" y="4163730"/>
            <a:ext cx="6346855" cy="77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"/>
              </a:rPr>
              <a:t>Dataset determine whether </a:t>
            </a: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a person makes over 50K a year or less</a:t>
            </a:r>
            <a:r>
              <a:rPr lang="en-US" sz="2210" spc="216">
                <a:solidFill>
                  <a:srgbClr val="231F20"/>
                </a:solidFill>
                <a:latin typeface="Montserrat Light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613275" y="0"/>
            <a:ext cx="10674725" cy="6004533"/>
            <a:chOff x="0" y="0"/>
            <a:chExt cx="6089457" cy="34253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656365" y="3278303"/>
            <a:ext cx="7238899" cy="86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80"/>
              </a:lnSpc>
              <a:spcBef>
                <a:spcPct val="0"/>
              </a:spcBef>
            </a:pPr>
            <a:r>
              <a:rPr lang="en-US" sz="5058" spc="177">
                <a:solidFill>
                  <a:srgbClr val="010101"/>
                </a:solidFill>
                <a:latin typeface="Archivo Black"/>
              </a:rPr>
              <a:t>WARM-UP QUIZ</a:t>
            </a:r>
          </a:p>
        </p:txBody>
      </p:sp>
      <p:sp>
        <p:nvSpPr>
          <p:cNvPr id="7" name="Freeform 7"/>
          <p:cNvSpPr/>
          <p:nvPr/>
        </p:nvSpPr>
        <p:spPr>
          <a:xfrm>
            <a:off x="16650792" y="9278681"/>
            <a:ext cx="1637208" cy="1008319"/>
          </a:xfrm>
          <a:custGeom>
            <a:avLst/>
            <a:gdLst/>
            <a:ahLst/>
            <a:cxnLst/>
            <a:rect l="l" t="t" r="r" b="b"/>
            <a:pathLst>
              <a:path w="1637208" h="1008319">
                <a:moveTo>
                  <a:pt x="0" y="0"/>
                </a:moveTo>
                <a:lnTo>
                  <a:pt x="1637208" y="0"/>
                </a:lnTo>
                <a:lnTo>
                  <a:pt x="1637208" y="1008319"/>
                </a:lnTo>
                <a:lnTo>
                  <a:pt x="0" y="1008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7000"/>
            </a:blip>
            <a:stretch>
              <a:fillRect/>
            </a:stretch>
          </a:blipFill>
          <a:ln cap="rnd">
            <a:noFill/>
            <a:prstDash val="solid"/>
            <a:round/>
          </a:ln>
        </p:spPr>
      </p:sp>
      <p:grpSp>
        <p:nvGrpSpPr>
          <p:cNvPr id="8" name="Group 8"/>
          <p:cNvGrpSpPr/>
          <p:nvPr/>
        </p:nvGrpSpPr>
        <p:grpSpPr>
          <a:xfrm>
            <a:off x="2656365" y="4401055"/>
            <a:ext cx="9108319" cy="3205867"/>
            <a:chOff x="0" y="0"/>
            <a:chExt cx="3108992" cy="10942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08992" cy="1094276"/>
            </a:xfrm>
            <a:custGeom>
              <a:avLst/>
              <a:gdLst/>
              <a:ahLst/>
              <a:cxnLst/>
              <a:rect l="l" t="t" r="r" b="b"/>
              <a:pathLst>
                <a:path w="3108992" h="1094276">
                  <a:moveTo>
                    <a:pt x="9350" y="0"/>
                  </a:moveTo>
                  <a:lnTo>
                    <a:pt x="3099642" y="0"/>
                  </a:lnTo>
                  <a:cubicBezTo>
                    <a:pt x="3104806" y="0"/>
                    <a:pt x="3108992" y="4186"/>
                    <a:pt x="3108992" y="9350"/>
                  </a:cubicBezTo>
                  <a:lnTo>
                    <a:pt x="3108992" y="1084926"/>
                  </a:lnTo>
                  <a:cubicBezTo>
                    <a:pt x="3108992" y="1087406"/>
                    <a:pt x="3108007" y="1089784"/>
                    <a:pt x="3106254" y="1091538"/>
                  </a:cubicBezTo>
                  <a:cubicBezTo>
                    <a:pt x="3104500" y="1093291"/>
                    <a:pt x="3102122" y="1094276"/>
                    <a:pt x="3099642" y="1094276"/>
                  </a:cubicBezTo>
                  <a:lnTo>
                    <a:pt x="9350" y="1094276"/>
                  </a:lnTo>
                  <a:cubicBezTo>
                    <a:pt x="4186" y="1094276"/>
                    <a:pt x="0" y="1090090"/>
                    <a:pt x="0" y="1084926"/>
                  </a:cubicBezTo>
                  <a:lnTo>
                    <a:pt x="0" y="9350"/>
                  </a:lnTo>
                  <a:cubicBezTo>
                    <a:pt x="0" y="4186"/>
                    <a:pt x="4186" y="0"/>
                    <a:pt x="935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108992" cy="1113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37009" y="3957615"/>
            <a:ext cx="2381235" cy="2046374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893423" y="4930840"/>
            <a:ext cx="8634203" cy="1966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3"/>
              </a:lnSpc>
            </a:pPr>
            <a:r>
              <a:rPr lang="en-US" sz="4822" spc="472">
                <a:solidFill>
                  <a:srgbClr val="F2F4F5"/>
                </a:solidFill>
                <a:latin typeface="Montserrat Light"/>
              </a:rPr>
              <a:t>Go to</a:t>
            </a:r>
          </a:p>
          <a:p>
            <a:pPr algn="ctr">
              <a:lnSpc>
                <a:spcPts val="8465"/>
              </a:lnSpc>
            </a:pPr>
            <a:r>
              <a:rPr lang="en-US" sz="5258" spc="515">
                <a:solidFill>
                  <a:srgbClr val="F2F4F5"/>
                </a:solidFill>
                <a:latin typeface="Montserrat Light"/>
              </a:rPr>
              <a:t>www.mentimeter.com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000445" y="4321825"/>
            <a:ext cx="1054362" cy="1317953"/>
          </a:xfrm>
          <a:custGeom>
            <a:avLst/>
            <a:gdLst/>
            <a:ahLst/>
            <a:cxnLst/>
            <a:rect l="l" t="t" r="r" b="b"/>
            <a:pathLst>
              <a:path w="1054362" h="1317953">
                <a:moveTo>
                  <a:pt x="0" y="0"/>
                </a:moveTo>
                <a:lnTo>
                  <a:pt x="1054362" y="0"/>
                </a:lnTo>
                <a:lnTo>
                  <a:pt x="1054362" y="1317953"/>
                </a:lnTo>
                <a:lnTo>
                  <a:pt x="0" y="13179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63813" y="1725604"/>
            <a:ext cx="9308329" cy="85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2"/>
              </a:lnSpc>
              <a:spcBef>
                <a:spcPct val="0"/>
              </a:spcBef>
            </a:pPr>
            <a:r>
              <a:rPr lang="en-US" sz="5045" spc="40">
                <a:solidFill>
                  <a:srgbClr val="FFFFFF"/>
                </a:solidFill>
                <a:latin typeface="Archivo Black"/>
              </a:rPr>
              <a:t>ANALYSIS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652843" y="3737542"/>
            <a:ext cx="6959791" cy="6045882"/>
            <a:chOff x="0" y="0"/>
            <a:chExt cx="1514610" cy="13157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14610" cy="1315722"/>
            </a:xfrm>
            <a:custGeom>
              <a:avLst/>
              <a:gdLst/>
              <a:ahLst/>
              <a:cxnLst/>
              <a:rect l="l" t="t" r="r" b="b"/>
              <a:pathLst>
                <a:path w="1514610" h="1315722">
                  <a:moveTo>
                    <a:pt x="15573" y="0"/>
                  </a:moveTo>
                  <a:lnTo>
                    <a:pt x="1499036" y="0"/>
                  </a:lnTo>
                  <a:cubicBezTo>
                    <a:pt x="1507637" y="0"/>
                    <a:pt x="1514610" y="6972"/>
                    <a:pt x="1514610" y="15573"/>
                  </a:cubicBezTo>
                  <a:lnTo>
                    <a:pt x="1514610" y="1300149"/>
                  </a:lnTo>
                  <a:cubicBezTo>
                    <a:pt x="1514610" y="1308750"/>
                    <a:pt x="1507637" y="1315722"/>
                    <a:pt x="1499036" y="1315722"/>
                  </a:cubicBezTo>
                  <a:lnTo>
                    <a:pt x="15573" y="1315722"/>
                  </a:lnTo>
                  <a:cubicBezTo>
                    <a:pt x="6972" y="1315722"/>
                    <a:pt x="0" y="1308750"/>
                    <a:pt x="0" y="1300149"/>
                  </a:cubicBezTo>
                  <a:lnTo>
                    <a:pt x="0" y="15573"/>
                  </a:lnTo>
                  <a:cubicBezTo>
                    <a:pt x="0" y="6972"/>
                    <a:pt x="6972" y="0"/>
                    <a:pt x="155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514610" cy="1334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847" y="6189216"/>
            <a:ext cx="5930303" cy="3459344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663813" y="3737542"/>
            <a:ext cx="6803856" cy="6045882"/>
            <a:chOff x="0" y="0"/>
            <a:chExt cx="1483868" cy="13185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83868" cy="1318560"/>
            </a:xfrm>
            <a:custGeom>
              <a:avLst/>
              <a:gdLst/>
              <a:ahLst/>
              <a:cxnLst/>
              <a:rect l="l" t="t" r="r" b="b"/>
              <a:pathLst>
                <a:path w="1483868" h="1318560">
                  <a:moveTo>
                    <a:pt x="15930" y="0"/>
                  </a:moveTo>
                  <a:lnTo>
                    <a:pt x="1467938" y="0"/>
                  </a:lnTo>
                  <a:cubicBezTo>
                    <a:pt x="1472163" y="0"/>
                    <a:pt x="1476215" y="1678"/>
                    <a:pt x="1479202" y="4666"/>
                  </a:cubicBezTo>
                  <a:cubicBezTo>
                    <a:pt x="1482190" y="7653"/>
                    <a:pt x="1483868" y="11705"/>
                    <a:pt x="1483868" y="15930"/>
                  </a:cubicBezTo>
                  <a:lnTo>
                    <a:pt x="1483868" y="1302630"/>
                  </a:lnTo>
                  <a:cubicBezTo>
                    <a:pt x="1483868" y="1311428"/>
                    <a:pt x="1476736" y="1318560"/>
                    <a:pt x="1467938" y="1318560"/>
                  </a:cubicBezTo>
                  <a:lnTo>
                    <a:pt x="15930" y="1318560"/>
                  </a:lnTo>
                  <a:cubicBezTo>
                    <a:pt x="7132" y="1318560"/>
                    <a:pt x="0" y="1311428"/>
                    <a:pt x="0" y="1302630"/>
                  </a:cubicBezTo>
                  <a:lnTo>
                    <a:pt x="0" y="15930"/>
                  </a:lnTo>
                  <a:cubicBezTo>
                    <a:pt x="0" y="7132"/>
                    <a:pt x="7132" y="0"/>
                    <a:pt x="159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483868" cy="1337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940" y="6133567"/>
            <a:ext cx="6041603" cy="35242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211516" y="4305376"/>
            <a:ext cx="5707138" cy="189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4"/>
              </a:lnSpc>
              <a:spcBef>
                <a:spcPct val="0"/>
              </a:spcBef>
            </a:pPr>
            <a:r>
              <a:rPr lang="en-US" sz="3819">
                <a:solidFill>
                  <a:srgbClr val="000000"/>
                </a:solidFill>
                <a:latin typeface="Montserrat Light"/>
              </a:rPr>
              <a:t>Overall High-Income(&gt;$50K) Percentage in </a:t>
            </a:r>
            <a:r>
              <a:rPr lang="en-US" sz="3819">
                <a:solidFill>
                  <a:srgbClr val="0DC266"/>
                </a:solidFill>
                <a:latin typeface="Montserrat Light Bold"/>
              </a:rPr>
              <a:t>MALES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69319" y="4329248"/>
            <a:ext cx="5983358" cy="1888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3"/>
              </a:lnSpc>
              <a:spcBef>
                <a:spcPct val="0"/>
              </a:spcBef>
            </a:pPr>
            <a:r>
              <a:rPr lang="en-US" sz="3825">
                <a:solidFill>
                  <a:srgbClr val="000000"/>
                </a:solidFill>
                <a:latin typeface="Montserrat Light"/>
              </a:rPr>
              <a:t>Overall High-Income(&gt;$50K) Percentage in </a:t>
            </a:r>
            <a:r>
              <a:rPr lang="en-US" sz="3825">
                <a:solidFill>
                  <a:srgbClr val="EBAC88"/>
                </a:solidFill>
                <a:latin typeface="Montserrat Light Bold"/>
              </a:rPr>
              <a:t>FEMALES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748385" y="3619500"/>
            <a:ext cx="13025015" cy="6477000"/>
            <a:chOff x="0" y="0"/>
            <a:chExt cx="3053139" cy="16736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53139" cy="1673694"/>
            </a:xfrm>
            <a:custGeom>
              <a:avLst/>
              <a:gdLst/>
              <a:ahLst/>
              <a:cxnLst/>
              <a:rect l="l" t="t" r="r" b="b"/>
              <a:pathLst>
                <a:path w="3053139" h="1673694">
                  <a:moveTo>
                    <a:pt x="9350" y="0"/>
                  </a:moveTo>
                  <a:lnTo>
                    <a:pt x="3043790" y="0"/>
                  </a:lnTo>
                  <a:cubicBezTo>
                    <a:pt x="3048953" y="0"/>
                    <a:pt x="3053139" y="4186"/>
                    <a:pt x="3053139" y="9350"/>
                  </a:cubicBezTo>
                  <a:lnTo>
                    <a:pt x="3053139" y="1664344"/>
                  </a:lnTo>
                  <a:cubicBezTo>
                    <a:pt x="3053139" y="1666824"/>
                    <a:pt x="3052154" y="1669202"/>
                    <a:pt x="3050401" y="1670956"/>
                  </a:cubicBezTo>
                  <a:cubicBezTo>
                    <a:pt x="3048647" y="1672709"/>
                    <a:pt x="3046269" y="1673694"/>
                    <a:pt x="3043790" y="1673694"/>
                  </a:cubicBezTo>
                  <a:lnTo>
                    <a:pt x="9350" y="1673694"/>
                  </a:lnTo>
                  <a:cubicBezTo>
                    <a:pt x="6870" y="1673694"/>
                    <a:pt x="4492" y="1672709"/>
                    <a:pt x="2739" y="1670956"/>
                  </a:cubicBezTo>
                  <a:cubicBezTo>
                    <a:pt x="985" y="1669202"/>
                    <a:pt x="0" y="1666824"/>
                    <a:pt x="0" y="1664344"/>
                  </a:cubicBezTo>
                  <a:lnTo>
                    <a:pt x="0" y="9350"/>
                  </a:lnTo>
                  <a:cubicBezTo>
                    <a:pt x="0" y="6870"/>
                    <a:pt x="985" y="4492"/>
                    <a:pt x="2739" y="2739"/>
                  </a:cubicBezTo>
                  <a:cubicBezTo>
                    <a:pt x="4492" y="985"/>
                    <a:pt x="6870" y="0"/>
                    <a:pt x="93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053139" cy="1692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6937468" y="3848100"/>
            <a:ext cx="8226332" cy="6248400"/>
          </a:xfrm>
          <a:custGeom>
            <a:avLst/>
            <a:gdLst/>
            <a:ahLst/>
            <a:cxnLst/>
            <a:rect l="l" t="t" r="r" b="b"/>
            <a:pathLst>
              <a:path w="6858474" h="6200587">
                <a:moveTo>
                  <a:pt x="0" y="0"/>
                </a:moveTo>
                <a:lnTo>
                  <a:pt x="6858475" y="0"/>
                </a:lnTo>
                <a:lnTo>
                  <a:pt x="6858475" y="6200587"/>
                </a:lnTo>
                <a:lnTo>
                  <a:pt x="0" y="6200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663813" y="1725604"/>
            <a:ext cx="9308329" cy="85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2"/>
              </a:lnSpc>
              <a:spcBef>
                <a:spcPct val="0"/>
              </a:spcBef>
            </a:pPr>
            <a:r>
              <a:rPr lang="en-US" sz="5045" spc="40">
                <a:solidFill>
                  <a:srgbClr val="FFFFFF"/>
                </a:solidFill>
                <a:latin typeface="Archivo Black"/>
              </a:rPr>
              <a:t>EDUCATION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89022" y="5989171"/>
            <a:ext cx="3289058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Montserrat Light"/>
              </a:rPr>
              <a:t>Overall High-Income(&gt;$50K) Percentage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09262" y="3635613"/>
            <a:ext cx="13711738" cy="6460887"/>
            <a:chOff x="0" y="0"/>
            <a:chExt cx="3402380" cy="16736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02380" cy="1673694"/>
            </a:xfrm>
            <a:custGeom>
              <a:avLst/>
              <a:gdLst/>
              <a:ahLst/>
              <a:cxnLst/>
              <a:rect l="l" t="t" r="r" b="b"/>
              <a:pathLst>
                <a:path w="3402380" h="1673694">
                  <a:moveTo>
                    <a:pt x="8390" y="0"/>
                  </a:moveTo>
                  <a:lnTo>
                    <a:pt x="3393990" y="0"/>
                  </a:lnTo>
                  <a:cubicBezTo>
                    <a:pt x="3398624" y="0"/>
                    <a:pt x="3402380" y="3756"/>
                    <a:pt x="3402380" y="8390"/>
                  </a:cubicBezTo>
                  <a:lnTo>
                    <a:pt x="3402380" y="1665304"/>
                  </a:lnTo>
                  <a:cubicBezTo>
                    <a:pt x="3402380" y="1669938"/>
                    <a:pt x="3398624" y="1673694"/>
                    <a:pt x="3393990" y="1673694"/>
                  </a:cubicBezTo>
                  <a:lnTo>
                    <a:pt x="8390" y="1673694"/>
                  </a:lnTo>
                  <a:cubicBezTo>
                    <a:pt x="3756" y="1673694"/>
                    <a:pt x="0" y="1669938"/>
                    <a:pt x="0" y="1665304"/>
                  </a:cubicBezTo>
                  <a:lnTo>
                    <a:pt x="0" y="8390"/>
                  </a:lnTo>
                  <a:cubicBezTo>
                    <a:pt x="0" y="3756"/>
                    <a:pt x="3756" y="0"/>
                    <a:pt x="83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402380" cy="1692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6019534" y="3771446"/>
            <a:ext cx="9144266" cy="6325054"/>
          </a:xfrm>
          <a:custGeom>
            <a:avLst/>
            <a:gdLst/>
            <a:ahLst/>
            <a:cxnLst/>
            <a:rect l="l" t="t" r="r" b="b"/>
            <a:pathLst>
              <a:path w="8624453" h="6083141">
                <a:moveTo>
                  <a:pt x="0" y="0"/>
                </a:moveTo>
                <a:lnTo>
                  <a:pt x="8624453" y="0"/>
                </a:lnTo>
                <a:lnTo>
                  <a:pt x="8624453" y="6083141"/>
                </a:lnTo>
                <a:lnTo>
                  <a:pt x="0" y="6083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663813" y="1725604"/>
            <a:ext cx="9308329" cy="85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2"/>
              </a:lnSpc>
              <a:spcBef>
                <a:spcPct val="0"/>
              </a:spcBef>
            </a:pPr>
            <a:r>
              <a:rPr lang="en-US" sz="5045" spc="40">
                <a:solidFill>
                  <a:srgbClr val="FFFFFF"/>
                </a:solidFill>
                <a:latin typeface="Archivo Black"/>
              </a:rPr>
              <a:t>MARITAL STATUS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45567" y="6221274"/>
            <a:ext cx="3289058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Montserrat Light"/>
              </a:rPr>
              <a:t>Overall High-Income(&gt;$50K) Percentage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214</Words>
  <Application>Microsoft Office PowerPoint</Application>
  <PresentationFormat>Custom</PresentationFormat>
  <Paragraphs>70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Montserrat Light Bold</vt:lpstr>
      <vt:lpstr>Open Sauce Bold</vt:lpstr>
      <vt:lpstr>Open Sauce</vt:lpstr>
      <vt:lpstr>Calibri</vt:lpstr>
      <vt:lpstr>Montserrat Classic</vt:lpstr>
      <vt:lpstr>Montserrat Light</vt:lpstr>
      <vt:lpstr>Montserrat Classic Bold</vt:lpstr>
      <vt:lpstr>Archivo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Storytelling</dc:title>
  <cp:lastModifiedBy>Daphne Tziakouri</cp:lastModifiedBy>
  <cp:revision>3</cp:revision>
  <dcterms:created xsi:type="dcterms:W3CDTF">2006-08-16T00:00:00Z</dcterms:created>
  <dcterms:modified xsi:type="dcterms:W3CDTF">2024-01-10T10:11:22Z</dcterms:modified>
  <dc:identifier>DAF3yVab4Ag</dc:identifier>
</cp:coreProperties>
</file>